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1"/>
  </p:notesMasterIdLst>
  <p:sldIdLst>
    <p:sldId id="278" r:id="rId2"/>
    <p:sldId id="256" r:id="rId3"/>
    <p:sldId id="257" r:id="rId4"/>
    <p:sldId id="258" r:id="rId5"/>
    <p:sldId id="260" r:id="rId6"/>
    <p:sldId id="271" r:id="rId7"/>
    <p:sldId id="272" r:id="rId8"/>
    <p:sldId id="273" r:id="rId9"/>
    <p:sldId id="275" r:id="rId10"/>
    <p:sldId id="261" r:id="rId11"/>
    <p:sldId id="276" r:id="rId12"/>
    <p:sldId id="274" r:id="rId13"/>
    <p:sldId id="264" r:id="rId14"/>
    <p:sldId id="277" r:id="rId15"/>
    <p:sldId id="265" r:id="rId16"/>
    <p:sldId id="267" r:id="rId17"/>
    <p:sldId id="266" r:id="rId18"/>
    <p:sldId id="269" r:id="rId19"/>
    <p:sldId id="268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88276" autoAdjust="0"/>
  </p:normalViewPr>
  <p:slideViewPr>
    <p:cSldViewPr snapToGrid="0" showGuides="1">
      <p:cViewPr varScale="1">
        <p:scale>
          <a:sx n="98" d="100"/>
          <a:sy n="98" d="100"/>
        </p:scale>
        <p:origin x="-192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-3870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8F693C-3BAC-46DC-994B-8DA4A9AE28D8}" type="datetimeFigureOut">
              <a:rPr lang="en-US" smtClean="0"/>
              <a:pPr/>
              <a:t>12/27/2010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295FE7-4E79-4006-A1A1-C71CCB2CD55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95FE7-4E79-4006-A1A1-C71CCB2CD55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95FE7-4E79-4006-A1A1-C71CCB2CD55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Imagine a gravitational</a:t>
            </a:r>
            <a:r>
              <a:rPr lang="en-US" baseline="0" dirty="0" smtClean="0"/>
              <a:t> pull emanating from important features, and a force pushing you away from threats.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95FE7-4E79-4006-A1A1-C71CCB2CD55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more about this subject, see</a:t>
            </a:r>
            <a:r>
              <a:rPr lang="en-US" baseline="0" dirty="0" smtClean="0"/>
              <a:t> The Heuristic Question attached to this talk.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95FE7-4E79-4006-A1A1-C71CCB2CD55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For more about this subject, see</a:t>
            </a:r>
            <a:r>
              <a:rPr lang="en-US" baseline="0" dirty="0" smtClean="0"/>
              <a:t> The Heuristic Question attached to this talk.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95FE7-4E79-4006-A1A1-C71CCB2CD557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FF174-6632-4082-A0DE-BEB90AE3C700}" type="datetime1">
              <a:rPr lang="en-US" smtClean="0"/>
              <a:pPr/>
              <a:t>12/27/2010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Street Smarts - Better Pathfinding for Shooter Bots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0AADB-0EAD-4EAF-A364-06548CDCD5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C0FDF-C6AC-4363-913D-510547451EE1}" type="datetime1">
              <a:rPr lang="en-US" smtClean="0"/>
              <a:pPr/>
              <a:t>12/27/2010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Street Smarts - Better Pathfinding for Shooter Bots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0AADB-0EAD-4EAF-A364-06548CDCD5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BF200-FF62-4574-8E78-D4464AF92418}" type="datetime1">
              <a:rPr lang="en-US" smtClean="0"/>
              <a:pPr/>
              <a:t>12/27/2010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Street Smarts - Better Pathfinding for Shooter Bots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0AADB-0EAD-4EAF-A364-06548CDCD5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1E7D0-8751-450C-9473-C67F432CE4B2}" type="datetime1">
              <a:rPr lang="en-US" smtClean="0"/>
              <a:pPr/>
              <a:t>12/27/2010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Street Smarts - Better Pathfinding for Shooter Bots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0AADB-0EAD-4EAF-A364-06548CDCD5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15F83-B519-4F06-93AD-514210FE8DDC}" type="datetime1">
              <a:rPr lang="en-US" smtClean="0"/>
              <a:pPr/>
              <a:t>12/27/2010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Street Smarts - Better Pathfinding for Shooter Bots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0AADB-0EAD-4EAF-A364-06548CDCD5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002A5-5455-480F-B9FA-8B1DE4364863}" type="datetime1">
              <a:rPr lang="en-US" smtClean="0"/>
              <a:pPr/>
              <a:t>12/27/2010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Street Smarts - Better Pathfinding for Shooter Bots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0AADB-0EAD-4EAF-A364-06548CDCD5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3BD8-A6A8-4485-9891-E8000EA6F8EA}" type="datetime1">
              <a:rPr lang="en-US" smtClean="0"/>
              <a:pPr/>
              <a:t>12/27/2010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Street Smarts - Better Pathfinding for Shooter Bots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0AADB-0EAD-4EAF-A364-06548CDCD5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383F1-F05A-4EBC-AA21-2D023DACCB12}" type="datetime1">
              <a:rPr lang="en-US" smtClean="0"/>
              <a:pPr/>
              <a:t>12/27/2010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40AADB-0EAD-4EAF-A364-06548CDCD5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Street Smarts - Better Pathfinding for Shooter Bots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4DB6F-0581-496A-B612-345B5FB6AD6B}" type="datetime1">
              <a:rPr lang="en-US" smtClean="0"/>
              <a:pPr/>
              <a:t>12/27/2010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Street Smarts - Better Pathfinding for Shooter Bots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0AADB-0EAD-4EAF-A364-06548CDCD5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04800" y="304800"/>
            <a:ext cx="8534400" cy="5867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AFB53-7004-49EA-BF00-253CBFC61255}" type="datetime1">
              <a:rPr lang="en-US" smtClean="0"/>
              <a:pPr/>
              <a:t>12/27/2010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Street Smarts - Better Pathfinding for Shooter Bots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F840AADB-0EAD-4EAF-A364-06548CDCD5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CFE7A406-1042-49FA-8E76-5941A547A10B}" type="datetime1">
              <a:rPr lang="en-US" smtClean="0"/>
              <a:pPr/>
              <a:t>12/27/2010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Street Smarts - Better Pathfinding for Shooter Bots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0AADB-0EAD-4EAF-A364-06548CDCD5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28604D4-9DCD-42DB-9C2D-4EEDF42B4BF8}" type="datetime1">
              <a:rPr lang="en-US" smtClean="0"/>
              <a:pPr/>
              <a:t>12/27/2010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Street Smarts - Better Pathfinding for Shooter Bots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840AADB-0EAD-4EAF-A364-06548CDCD5A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lnSpc>
          <a:spcPct val="120000"/>
        </a:lnSpc>
        <a:spcBef>
          <a:spcPts val="600"/>
        </a:spcBef>
        <a:spcAft>
          <a:spcPts val="1800"/>
        </a:spcAft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lnSpc>
          <a:spcPct val="120000"/>
        </a:lnSpc>
        <a:spcBef>
          <a:spcPts val="600"/>
        </a:spcBef>
        <a:spcAft>
          <a:spcPts val="1800"/>
        </a:spcAft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lnSpc>
          <a:spcPct val="120000"/>
        </a:lnSpc>
        <a:spcBef>
          <a:spcPts val="600"/>
        </a:spcBef>
        <a:spcAft>
          <a:spcPts val="1800"/>
        </a:spcAft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lnSpc>
          <a:spcPct val="120000"/>
        </a:lnSpc>
        <a:spcBef>
          <a:spcPts val="600"/>
        </a:spcBef>
        <a:spcAft>
          <a:spcPts val="1800"/>
        </a:spcAft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lnSpc>
          <a:spcPct val="120000"/>
        </a:lnSpc>
        <a:spcBef>
          <a:spcPts val="600"/>
        </a:spcBef>
        <a:spcAft>
          <a:spcPts val="1800"/>
        </a:spcAft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\\AMD\Storage%20(G)\27122010_205_19.mp4" TargetMode="External"/><Relationship Id="rId4" Type="http://schemas.openxmlformats.org/officeDocument/2006/relationships/hyperlink" Target="http://www.vimeo.com/18221321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code.google.com/p/smart-path-unreal-2004/" TargetMode="External"/><Relationship Id="rId2" Type="http://schemas.openxmlformats.org/officeDocument/2006/relationships/hyperlink" Target="mailto:benjycook@hotmail.co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botprize.org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realtimecollisiondetection.net/blog/?p=56" TargetMode="External"/><Relationship Id="rId2" Type="http://schemas.openxmlformats.org/officeDocument/2006/relationships/hyperlink" Target="http://theory.stanford.edu/~amitp/GameProgramming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planetunreal.gamespy.com/View.php?view=UT2004GameInfo.Detail&amp;id=26&amp;game=4" TargetMode="External"/><Relationship Id="rId4" Type="http://schemas.openxmlformats.org/officeDocument/2006/relationships/hyperlink" Target="https://artemis.ms.mff.cuni.cz/pogamut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Street Smarts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3050" y="2701297"/>
            <a:ext cx="6480048" cy="1752600"/>
          </a:xfrm>
        </p:spPr>
        <p:txBody>
          <a:bodyPr/>
          <a:lstStyle/>
          <a:p>
            <a:r>
              <a:rPr lang="en-US" dirty="0" smtClean="0"/>
              <a:t>Better  </a:t>
            </a:r>
            <a:r>
              <a:rPr lang="en-US" dirty="0" err="1" smtClean="0"/>
              <a:t>Pathfinding</a:t>
            </a:r>
            <a:r>
              <a:rPr lang="en-US" dirty="0" smtClean="0"/>
              <a:t> for Shooter Bots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FF174-6632-4082-A0DE-BEB90AE3C700}" type="datetime1">
              <a:rPr lang="en-US" smtClean="0"/>
              <a:pPr/>
              <a:t>12/27/2010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Street Smarts - Better Pathfinding for Shooter Bots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0AADB-0EAD-4EAF-A364-06548CDCD5A4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23554" name="Picture 2" descr="C:\Users\Benjy\Desktop\Street smarts\ut2004_matrix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67719" y="-1"/>
            <a:ext cx="2976282" cy="2152843"/>
          </a:xfrm>
          <a:prstGeom prst="rect">
            <a:avLst/>
          </a:prstGeom>
          <a:noFill/>
        </p:spPr>
      </p:pic>
      <p:pic>
        <p:nvPicPr>
          <p:cNvPr id="23555" name="Picture 3" descr="C:\Users\Benjy\Desktop\pogamu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000375" cy="1323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2118"/>
            <a:ext cx="7467600" cy="1143000"/>
          </a:xfrm>
        </p:spPr>
        <p:txBody>
          <a:bodyPr/>
          <a:lstStyle/>
          <a:p>
            <a:r>
              <a:rPr lang="en-US" dirty="0" smtClean="0"/>
              <a:t>Our new 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72411"/>
            <a:ext cx="8393502" cy="34935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600" dirty="0" smtClean="0"/>
              <a:t>Weighted sum of various considerations.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BBAF-1130-443A-9C0C-5BE9DB72424B}" type="datetime1">
              <a:rPr lang="en-US" smtClean="0"/>
              <a:pPr/>
              <a:t>12/27/2010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Street Smarts - Better Pathfinding for Shooter Bots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0AADB-0EAD-4EAF-A364-06548CDCD5A4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2725947" y="1670652"/>
            <a:ext cx="3602363" cy="655341"/>
            <a:chOff x="4511589" y="2179638"/>
            <a:chExt cx="3749040" cy="764374"/>
          </a:xfrm>
        </p:grpSpPr>
        <p:sp>
          <p:nvSpPr>
            <p:cNvPr id="14" name="Rounded Rectangle 13"/>
            <p:cNvSpPr/>
            <p:nvPr/>
          </p:nvSpPr>
          <p:spPr>
            <a:xfrm>
              <a:off x="4511589" y="2191108"/>
              <a:ext cx="3749040" cy="731520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lIns="0" tIns="0" rIns="0" bIns="0" rtlCol="0" anchor="ctr">
              <a:spAutoFit/>
            </a:bodyPr>
            <a:lstStyle/>
            <a:p>
              <a:pPr algn="ctr"/>
              <a:endParaRPr lang="en-US" sz="1200" dirty="0" smtClean="0"/>
            </a:p>
          </p:txBody>
        </p:sp>
        <p:graphicFrame>
          <p:nvGraphicFramePr>
            <p:cNvPr id="8" name="Object 7"/>
            <p:cNvGraphicFramePr>
              <a:graphicFrameLocks noChangeAspect="1"/>
            </p:cNvGraphicFramePr>
            <p:nvPr/>
          </p:nvGraphicFramePr>
          <p:xfrm>
            <a:off x="4580625" y="2179638"/>
            <a:ext cx="3571127" cy="764374"/>
          </p:xfrm>
          <a:graphic>
            <a:graphicData uri="http://schemas.openxmlformats.org/presentationml/2006/ole">
              <p:oleObj spid="_x0000_s1029" name="Equation" r:id="rId3" imgW="2044440" imgH="431640" progId="Equation.3">
                <p:embed/>
              </p:oleObj>
            </a:graphicData>
          </a:graphic>
        </p:graphicFrame>
      </p:grpSp>
      <p:sp>
        <p:nvSpPr>
          <p:cNvPr id="15" name="Rounded Rectangle 14"/>
          <p:cNvSpPr/>
          <p:nvPr/>
        </p:nvSpPr>
        <p:spPr>
          <a:xfrm>
            <a:off x="2510287" y="5084799"/>
            <a:ext cx="4485736" cy="122586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 anchor="ctr">
            <a:spAutoFit/>
          </a:bodyPr>
          <a:lstStyle/>
          <a:p>
            <a:r>
              <a:rPr lang="en-US" sz="1200" b="1" dirty="0" smtClean="0">
                <a:latin typeface="Courier" pitchFamily="49" charset="0"/>
              </a:rPr>
              <a:t>def g(a, b):</a:t>
            </a:r>
          </a:p>
          <a:p>
            <a:r>
              <a:rPr lang="en-US" sz="1200" b="1" dirty="0" smtClean="0">
                <a:latin typeface="Courier" pitchFamily="49" charset="0"/>
              </a:rPr>
              <a:t>    </a:t>
            </a:r>
            <a:r>
              <a:rPr lang="en-US" sz="1200" b="1" dirty="0" err="1" smtClean="0">
                <a:latin typeface="Courier" pitchFamily="49" charset="0"/>
              </a:rPr>
              <a:t>gvars</a:t>
            </a:r>
            <a:r>
              <a:rPr lang="en-US" sz="1200" b="1" dirty="0" smtClean="0">
                <a:latin typeface="Courier" pitchFamily="49" charset="0"/>
              </a:rPr>
              <a:t> = [distance(a, b) * weights["dist"],</a:t>
            </a:r>
          </a:p>
          <a:p>
            <a:r>
              <a:rPr lang="en-US" sz="1200" b="1" dirty="0" smtClean="0">
                <a:latin typeface="Courier" pitchFamily="49" charset="0"/>
              </a:rPr>
              <a:t>        items(a, b),</a:t>
            </a:r>
          </a:p>
          <a:p>
            <a:r>
              <a:rPr lang="en-US" sz="1200" b="1" dirty="0" smtClean="0">
                <a:latin typeface="Courier" pitchFamily="49" charset="0"/>
              </a:rPr>
              <a:t>        cover(a, b) * weights["cover"],</a:t>
            </a:r>
          </a:p>
          <a:p>
            <a:r>
              <a:rPr lang="en-US" sz="1200" b="1" dirty="0" smtClean="0">
                <a:latin typeface="Courier" pitchFamily="49" charset="0"/>
              </a:rPr>
              <a:t>        players(a, b) * weights["players"]]</a:t>
            </a:r>
          </a:p>
          <a:p>
            <a:r>
              <a:rPr lang="en-US" sz="1200" b="1" dirty="0" smtClean="0">
                <a:latin typeface="Courier" pitchFamily="49" charset="0"/>
              </a:rPr>
              <a:t>    return sum(</a:t>
            </a:r>
            <a:r>
              <a:rPr lang="en-US" sz="1200" b="1" dirty="0" err="1" smtClean="0">
                <a:latin typeface="Courier" pitchFamily="49" charset="0"/>
              </a:rPr>
              <a:t>gvars</a:t>
            </a:r>
            <a:r>
              <a:rPr lang="en-US" sz="1200" b="1" dirty="0" smtClean="0">
                <a:latin typeface="Courier" pitchFamily="49" charset="0"/>
              </a:rPr>
              <a:t>)</a:t>
            </a:r>
            <a:endParaRPr lang="en-US" sz="1200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992038" y="5512254"/>
            <a:ext cx="93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code:</a:t>
            </a:r>
            <a:endParaRPr lang="en-US" dirty="0"/>
          </a:p>
        </p:txBody>
      </p:sp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845386" y="2466680"/>
          <a:ext cx="7496356" cy="25095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748178"/>
                <a:gridCol w="374817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</a:t>
                      </a:r>
                      <a:r>
                        <a:rPr lang="en-US" sz="1400" baseline="-25000" dirty="0" smtClean="0"/>
                        <a:t>i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az-Cyrl-AZ" sz="1400" baseline="0" dirty="0" smtClean="0"/>
                        <a:t>є</a:t>
                      </a:r>
                      <a:r>
                        <a:rPr lang="en-US" sz="1400" baseline="0" dirty="0" smtClean="0"/>
                        <a:t> [0,1] </a:t>
                      </a:r>
                    </a:p>
                    <a:p>
                      <a:pPr algn="ctr"/>
                      <a:r>
                        <a:rPr lang="en-US" sz="1400" dirty="0" smtClean="0"/>
                        <a:t>The tactical considerations.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w</a:t>
                      </a:r>
                      <a:r>
                        <a:rPr lang="en-US" sz="1400" baseline="-25000" dirty="0" err="1" smtClean="0"/>
                        <a:t>i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az-Cyrl-AZ" sz="1400" baseline="0" dirty="0" smtClean="0"/>
                        <a:t>є</a:t>
                      </a:r>
                      <a:r>
                        <a:rPr lang="en-US" sz="1400" baseline="0" dirty="0" smtClean="0"/>
                        <a:t> [0,1] </a:t>
                      </a:r>
                    </a:p>
                    <a:p>
                      <a:pPr algn="ctr"/>
                      <a:r>
                        <a:rPr lang="en-US" sz="1400" dirty="0" smtClean="0"/>
                        <a:t>Their matching weights. 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Distance between the two points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Normalized</a:t>
                      </a:r>
                      <a:r>
                        <a:rPr lang="en-US" sz="1400" baseline="0" dirty="0" smtClean="0"/>
                        <a:t> (max distance</a:t>
                      </a:r>
                      <a:r>
                        <a:rPr lang="en-US" sz="1400" baseline="30000" dirty="0" smtClean="0"/>
                        <a:t>-1</a:t>
                      </a:r>
                      <a:r>
                        <a:rPr lang="en-US" sz="1400" baseline="0" dirty="0" smtClean="0"/>
                        <a:t>)</a:t>
                      </a:r>
                      <a:endParaRPr 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Items lying on the path between the two points</a:t>
                      </a:r>
                    </a:p>
                    <a:p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(Health, ammo, weapons, adrenaline)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Depends</a:t>
                      </a:r>
                      <a:r>
                        <a:rPr lang="en-US" sz="1400" baseline="0" dirty="0" smtClean="0"/>
                        <a:t> on Bot’s status. </a:t>
                      </a:r>
                      <a:r>
                        <a:rPr lang="en-US" sz="1400" baseline="0" dirty="0" err="1" smtClean="0"/>
                        <a:t>i.e</a:t>
                      </a:r>
                      <a:r>
                        <a:rPr lang="en-US" sz="1400" baseline="0" dirty="0" smtClean="0"/>
                        <a:t> if he is at 100 health (max is 200), then the health weight is 100/200 = 0.5</a:t>
                      </a:r>
                      <a:endParaRPr 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Players between the two points, the weapons they carry, what team are they on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Depends</a:t>
                      </a:r>
                      <a:r>
                        <a:rPr lang="en-US" sz="1400" baseline="0" dirty="0" smtClean="0"/>
                        <a:t> on Bot’s status. Average of health and current weapon/ammo.</a:t>
                      </a:r>
                      <a:endParaRPr 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i="1" dirty="0" smtClean="0">
                          <a:solidFill>
                            <a:schemeClr val="bg1"/>
                          </a:solidFill>
                        </a:rPr>
                        <a:t>Cover value of point b</a:t>
                      </a:r>
                      <a:endParaRPr lang="en-US" sz="1400" i="1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i="1" dirty="0" smtClean="0"/>
                        <a:t>Not implemented due to time constraints.</a:t>
                      </a:r>
                      <a:endParaRPr lang="en-US" sz="1400" i="1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27122010_1335_41.avi_snapshot_00.08_[2010.12.27_13.36.pn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04800" y="1196440"/>
            <a:ext cx="8534400" cy="408411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1E7D0-8751-450C-9473-C67F432CE4B2}" type="datetime1">
              <a:rPr lang="en-US" smtClean="0"/>
              <a:pPr/>
              <a:t>12/27/2010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Street Smarts - Better Pathfinding for Shooter Bots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0AADB-0EAD-4EAF-A364-06548CDCD5A4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5286315" y="2941881"/>
            <a:ext cx="76200" cy="76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372529" y="3546134"/>
            <a:ext cx="76200" cy="76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2084980" y="3022289"/>
            <a:ext cx="76200" cy="76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Line Callout 2 19"/>
          <p:cNvSpPr/>
          <p:nvPr/>
        </p:nvSpPr>
        <p:spPr>
          <a:xfrm>
            <a:off x="1313633" y="1978625"/>
            <a:ext cx="488054" cy="184666"/>
          </a:xfrm>
          <a:prstGeom prst="borderCallout2">
            <a:avLst>
              <a:gd name="adj1" fmla="val 18750"/>
              <a:gd name="adj2" fmla="val 107759"/>
              <a:gd name="adj3" fmla="val 12674"/>
              <a:gd name="adj4" fmla="val 123563"/>
              <a:gd name="adj5" fmla="val 546908"/>
              <a:gd name="adj6" fmla="val 167126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200" dirty="0" smtClean="0"/>
              <a:t>Goal</a:t>
            </a:r>
          </a:p>
        </p:txBody>
      </p:sp>
      <p:cxnSp>
        <p:nvCxnSpPr>
          <p:cNvPr id="28" name="Straight Connector 27"/>
          <p:cNvCxnSpPr>
            <a:stCxn id="16" idx="2"/>
            <a:endCxn id="17" idx="6"/>
          </p:cNvCxnSpPr>
          <p:nvPr/>
        </p:nvCxnSpPr>
        <p:spPr>
          <a:xfrm rot="10800000">
            <a:off x="2161181" y="3060390"/>
            <a:ext cx="2211349" cy="52384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17" idx="6"/>
            <a:endCxn id="16" idx="2"/>
          </p:cNvCxnSpPr>
          <p:nvPr/>
        </p:nvCxnSpPr>
        <p:spPr>
          <a:xfrm>
            <a:off x="2161180" y="3060389"/>
            <a:ext cx="2211349" cy="523845"/>
          </a:xfrm>
          <a:prstGeom prst="line">
            <a:avLst/>
          </a:prstGeom>
          <a:ln w="28575">
            <a:solidFill>
              <a:srgbClr val="7030A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1430115" y="5365343"/>
            <a:ext cx="71048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Standing on v</a:t>
            </a:r>
            <a:r>
              <a:rPr lang="en-US" baseline="-25000" dirty="0" smtClean="0"/>
              <a:t>1</a:t>
            </a:r>
            <a:r>
              <a:rPr lang="en-US" dirty="0" smtClean="0"/>
              <a:t>, which node is better for me?</a:t>
            </a:r>
          </a:p>
          <a:p>
            <a:r>
              <a:rPr lang="en-US" dirty="0" smtClean="0"/>
              <a:t>v</a:t>
            </a:r>
            <a:r>
              <a:rPr lang="en-US" baseline="-25000" dirty="0" smtClean="0"/>
              <a:t>3</a:t>
            </a:r>
            <a:r>
              <a:rPr lang="en-US" dirty="0" smtClean="0"/>
              <a:t>!, because:	its g is shorter  - cause of the item, and the gun near it</a:t>
            </a:r>
          </a:p>
          <a:p>
            <a:r>
              <a:rPr lang="en-US" dirty="0" smtClean="0"/>
              <a:t>		its h is probably longer, but remember f = g + h,</a:t>
            </a:r>
          </a:p>
          <a:p>
            <a:r>
              <a:rPr lang="en-US" dirty="0" smtClean="0"/>
              <a:t>		and h isn’t so bad to deter the bot.</a:t>
            </a:r>
          </a:p>
        </p:txBody>
      </p:sp>
      <p:sp>
        <p:nvSpPr>
          <p:cNvPr id="50" name="Rectangle 49"/>
          <p:cNvSpPr/>
          <p:nvPr/>
        </p:nvSpPr>
        <p:spPr>
          <a:xfrm>
            <a:off x="5365630" y="2984740"/>
            <a:ext cx="336430" cy="22428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200" b="1" dirty="0" smtClean="0"/>
              <a:t>v</a:t>
            </a:r>
            <a:r>
              <a:rPr lang="en-US" sz="1200" b="1" baseline="-25000" dirty="0" smtClean="0"/>
              <a:t>1</a:t>
            </a:r>
            <a:endParaRPr lang="en-US" sz="1200" b="1" dirty="0" smtClean="0"/>
          </a:p>
        </p:txBody>
      </p:sp>
      <p:sp>
        <p:nvSpPr>
          <p:cNvPr id="51" name="Rectangle 50"/>
          <p:cNvSpPr/>
          <p:nvPr/>
        </p:nvSpPr>
        <p:spPr>
          <a:xfrm>
            <a:off x="4474234" y="3577087"/>
            <a:ext cx="336430" cy="22428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200" b="1" dirty="0" smtClean="0"/>
              <a:t>v</a:t>
            </a:r>
            <a:r>
              <a:rPr lang="en-US" sz="1200" b="1" baseline="-25000" dirty="0" smtClean="0"/>
              <a:t>2</a:t>
            </a:r>
            <a:endParaRPr lang="en-US" sz="1200" b="1" dirty="0" smtClean="0"/>
          </a:p>
        </p:txBody>
      </p:sp>
      <p:sp>
        <p:nvSpPr>
          <p:cNvPr id="52" name="Rectangle 51"/>
          <p:cNvSpPr/>
          <p:nvPr/>
        </p:nvSpPr>
        <p:spPr>
          <a:xfrm>
            <a:off x="6015487" y="3556960"/>
            <a:ext cx="336430" cy="22428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200" b="1" dirty="0" smtClean="0"/>
              <a:t>v</a:t>
            </a:r>
            <a:r>
              <a:rPr lang="en-US" sz="1200" b="1" baseline="-25000" dirty="0" smtClean="0"/>
              <a:t>3</a:t>
            </a:r>
            <a:endParaRPr lang="en-US" sz="1200" b="1" dirty="0" smtClean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2141051" y="3048887"/>
            <a:ext cx="4397772" cy="1574871"/>
          </a:xfrm>
          <a:prstGeom prst="line">
            <a:avLst/>
          </a:prstGeom>
          <a:ln w="28575">
            <a:solidFill>
              <a:srgbClr val="0070C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4339088" y="2774833"/>
            <a:ext cx="577969" cy="2242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200" b="1" dirty="0" smtClean="0"/>
              <a:t>g(v</a:t>
            </a:r>
            <a:r>
              <a:rPr lang="en-US" sz="1200" b="1" baseline="-25000" dirty="0" smtClean="0"/>
              <a:t>1,</a:t>
            </a:r>
            <a:r>
              <a:rPr lang="en-US" sz="1200" b="1" dirty="0" smtClean="0"/>
              <a:t> v</a:t>
            </a:r>
            <a:r>
              <a:rPr lang="en-US" sz="1200" b="1" baseline="-25000" dirty="0" smtClean="0"/>
              <a:t>2</a:t>
            </a:r>
            <a:r>
              <a:rPr lang="en-US" sz="1200" b="1" dirty="0" smtClean="0"/>
              <a:t>)</a:t>
            </a:r>
          </a:p>
        </p:txBody>
      </p:sp>
      <p:sp>
        <p:nvSpPr>
          <p:cNvPr id="31" name="Left Brace 30"/>
          <p:cNvSpPr/>
          <p:nvPr/>
        </p:nvSpPr>
        <p:spPr>
          <a:xfrm rot="3225812">
            <a:off x="4676193" y="2647193"/>
            <a:ext cx="224287" cy="1071915"/>
          </a:xfrm>
          <a:prstGeom prst="leftBrace">
            <a:avLst>
              <a:gd name="adj1" fmla="val 78711"/>
              <a:gd name="adj2" fmla="val 49286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5983856" y="2944484"/>
            <a:ext cx="577969" cy="2242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200" b="1" dirty="0" smtClean="0"/>
              <a:t>g(v</a:t>
            </a:r>
            <a:r>
              <a:rPr lang="en-US" sz="1200" b="1" baseline="-25000" dirty="0" smtClean="0"/>
              <a:t>1,</a:t>
            </a:r>
            <a:r>
              <a:rPr lang="en-US" sz="1200" b="1" dirty="0" smtClean="0"/>
              <a:t> v</a:t>
            </a:r>
            <a:r>
              <a:rPr lang="en-US" sz="1200" b="1" baseline="-25000" dirty="0" smtClean="0"/>
              <a:t>3</a:t>
            </a:r>
            <a:r>
              <a:rPr lang="en-US" sz="1200" b="1" dirty="0" smtClean="0"/>
              <a:t>)</a:t>
            </a:r>
          </a:p>
        </p:txBody>
      </p:sp>
      <p:sp>
        <p:nvSpPr>
          <p:cNvPr id="33" name="Left Brace 32"/>
          <p:cNvSpPr/>
          <p:nvPr/>
        </p:nvSpPr>
        <p:spPr>
          <a:xfrm rot="8794607">
            <a:off x="5705658" y="2933437"/>
            <a:ext cx="224287" cy="639602"/>
          </a:xfrm>
          <a:prstGeom prst="leftBrace">
            <a:avLst>
              <a:gd name="adj1" fmla="val 78711"/>
              <a:gd name="adj2" fmla="val 49286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6722853" y="3355676"/>
            <a:ext cx="1679276" cy="9230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200" b="1" dirty="0" smtClean="0"/>
              <a:t>The algorithm sees </a:t>
            </a:r>
            <a:r>
              <a:rPr lang="en-US" sz="1200" b="1" i="1" dirty="0" smtClean="0"/>
              <a:t>V3</a:t>
            </a:r>
            <a:r>
              <a:rPr lang="en-US" sz="1200" b="1" dirty="0" smtClean="0"/>
              <a:t> as being closer than </a:t>
            </a:r>
            <a:r>
              <a:rPr lang="en-US" sz="1200" b="1" i="1" dirty="0" smtClean="0"/>
              <a:t>V2</a:t>
            </a:r>
            <a:r>
              <a:rPr lang="en-US" sz="1200" b="1" dirty="0" smtClean="0"/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27122010_1335_41.avi_snapshot_00.08_[2010.12.27_13.36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196440"/>
            <a:ext cx="8534400" cy="408411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1E7D0-8751-450C-9473-C67F432CE4B2}" type="datetime1">
              <a:rPr lang="en-US" smtClean="0"/>
              <a:pPr/>
              <a:t>12/27/2010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Street Smarts - Better Pathfinding for Shooter Bots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0AADB-0EAD-4EAF-A364-06548CDCD5A4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943600" y="2362200"/>
            <a:ext cx="76200" cy="76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655628" y="2531430"/>
            <a:ext cx="76200" cy="76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5286315" y="2941881"/>
            <a:ext cx="76200" cy="76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5269676" y="4658942"/>
            <a:ext cx="76200" cy="76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2084980" y="3022289"/>
            <a:ext cx="76200" cy="76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Line Callout 2 18"/>
          <p:cNvSpPr/>
          <p:nvPr/>
        </p:nvSpPr>
        <p:spPr>
          <a:xfrm>
            <a:off x="6529827" y="1960860"/>
            <a:ext cx="488054" cy="184666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40088"/>
              <a:gd name="adj6" fmla="val -113334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200" dirty="0" smtClean="0"/>
              <a:t>Start</a:t>
            </a:r>
          </a:p>
        </p:txBody>
      </p:sp>
      <p:sp>
        <p:nvSpPr>
          <p:cNvPr id="20" name="Line Callout 2 19"/>
          <p:cNvSpPr/>
          <p:nvPr/>
        </p:nvSpPr>
        <p:spPr>
          <a:xfrm>
            <a:off x="1313633" y="1978625"/>
            <a:ext cx="488054" cy="184666"/>
          </a:xfrm>
          <a:prstGeom prst="borderCallout2">
            <a:avLst>
              <a:gd name="adj1" fmla="val 18750"/>
              <a:gd name="adj2" fmla="val 107759"/>
              <a:gd name="adj3" fmla="val 12674"/>
              <a:gd name="adj4" fmla="val 123563"/>
              <a:gd name="adj5" fmla="val 546908"/>
              <a:gd name="adj6" fmla="val 167126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200" dirty="0" smtClean="0"/>
              <a:t>Goal</a:t>
            </a:r>
          </a:p>
        </p:txBody>
      </p:sp>
      <p:cxnSp>
        <p:nvCxnSpPr>
          <p:cNvPr id="22" name="Straight Connector 21"/>
          <p:cNvCxnSpPr>
            <a:stCxn id="11" idx="3"/>
            <a:endCxn id="14" idx="7"/>
          </p:cNvCxnSpPr>
          <p:nvPr/>
        </p:nvCxnSpPr>
        <p:spPr>
          <a:xfrm rot="5400000">
            <a:off x="5780040" y="2367870"/>
            <a:ext cx="115348" cy="23409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14" idx="3"/>
            <a:endCxn id="15" idx="7"/>
          </p:cNvCxnSpPr>
          <p:nvPr/>
        </p:nvCxnSpPr>
        <p:spPr>
          <a:xfrm rot="5400000">
            <a:off x="5330788" y="2617040"/>
            <a:ext cx="356569" cy="31543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32" idx="2"/>
            <a:endCxn id="16" idx="7"/>
          </p:cNvCxnSpPr>
          <p:nvPr/>
        </p:nvCxnSpPr>
        <p:spPr>
          <a:xfrm rot="10800000" flipV="1">
            <a:off x="5334718" y="4616123"/>
            <a:ext cx="1156421" cy="5397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43" idx="1"/>
            <a:endCxn id="17" idx="6"/>
          </p:cNvCxnSpPr>
          <p:nvPr/>
        </p:nvCxnSpPr>
        <p:spPr>
          <a:xfrm rot="16200000" flipV="1">
            <a:off x="2027631" y="3193939"/>
            <a:ext cx="977109" cy="71001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348055" y="5540746"/>
            <a:ext cx="2892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completed “smart” path</a:t>
            </a:r>
          </a:p>
        </p:txBody>
      </p:sp>
      <p:sp>
        <p:nvSpPr>
          <p:cNvPr id="32" name="Oval 31"/>
          <p:cNvSpPr/>
          <p:nvPr/>
        </p:nvSpPr>
        <p:spPr>
          <a:xfrm>
            <a:off x="6491138" y="4578024"/>
            <a:ext cx="76200" cy="76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>
            <a:stCxn id="32" idx="7"/>
            <a:endCxn id="15" idx="5"/>
          </p:cNvCxnSpPr>
          <p:nvPr/>
        </p:nvCxnSpPr>
        <p:spPr>
          <a:xfrm rot="16200000" flipV="1">
            <a:off x="5162638" y="3195641"/>
            <a:ext cx="1582261" cy="120482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val 42"/>
          <p:cNvSpPr/>
          <p:nvPr/>
        </p:nvSpPr>
        <p:spPr>
          <a:xfrm>
            <a:off x="2860031" y="4026339"/>
            <a:ext cx="76200" cy="76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/>
          <p:cNvCxnSpPr>
            <a:stCxn id="16" idx="1"/>
            <a:endCxn id="43" idx="6"/>
          </p:cNvCxnSpPr>
          <p:nvPr/>
        </p:nvCxnSpPr>
        <p:spPr>
          <a:xfrm rot="16200000" flipV="1">
            <a:off x="3805702" y="3194968"/>
            <a:ext cx="605662" cy="234460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Heuristic problem: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7467600" cy="1341408"/>
          </a:xfrm>
        </p:spPr>
        <p:txBody>
          <a:bodyPr>
            <a:normAutofit/>
          </a:bodyPr>
          <a:lstStyle/>
          <a:p>
            <a:r>
              <a:rPr lang="en-US" sz="2000" dirty="0" smtClean="0"/>
              <a:t>We have a good heuristic for distance, but how can we make an educated guess towards how many features we might pass on our way?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A6C32-DA5E-4E94-BB69-E20E1B25DB60}" type="datetime1">
              <a:rPr lang="en-US" smtClean="0"/>
              <a:pPr/>
              <a:t>12/27/2010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0AADB-0EAD-4EAF-A364-06548CDCD5A4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Street Smarts - Better Pathfinding for Shooter Bots</a:t>
            </a:r>
            <a:endParaRPr lang="en-US"/>
          </a:p>
        </p:txBody>
      </p:sp>
      <p:pic>
        <p:nvPicPr>
          <p:cNvPr id="20484" name="Picture 4" descr="C:\Users\Benjy\Desktop\Street smarts\The Heuristic Question\Slide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537" y="2993366"/>
            <a:ext cx="4220402" cy="32435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3080" y="1384541"/>
            <a:ext cx="7467600" cy="106536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What if the line was thicker? What if each feature had a large “radius”?</a:t>
            </a:r>
          </a:p>
          <a:p>
            <a:pPr>
              <a:buNone/>
            </a:pPr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A6C32-DA5E-4E94-BB69-E20E1B25DB60}" type="datetime1">
              <a:rPr lang="en-US" smtClean="0"/>
              <a:pPr/>
              <a:t>12/27/2010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0AADB-0EAD-4EAF-A364-06548CDCD5A4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Street Smarts - Better Pathfinding for Shooter Bots</a:t>
            </a:r>
            <a:endParaRPr lang="en-US"/>
          </a:p>
        </p:txBody>
      </p:sp>
      <p:pic>
        <p:nvPicPr>
          <p:cNvPr id="20484" name="Picture 4" descr="C:\Users\Benjy\Desktop\Street smarts\The Heuristic Question\Slide2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958463" y="2130725"/>
            <a:ext cx="3568771" cy="2743199"/>
          </a:xfrm>
          <a:prstGeom prst="rect">
            <a:avLst/>
          </a:prstGeom>
          <a:noFill/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566468" y="4849484"/>
            <a:ext cx="7467600" cy="1341408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20000"/>
              </a:lnSpc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Other options examined included:</a:t>
            </a:r>
          </a:p>
          <a:p>
            <a:pPr marL="877824" lvl="1" indent="-384048">
              <a:lnSpc>
                <a:spcPct val="120000"/>
              </a:lnSpc>
              <a:buClr>
                <a:schemeClr val="accent1"/>
              </a:buClr>
              <a:buSzPct val="80000"/>
              <a:buFont typeface="Wingdings 2"/>
              <a:buChar char=""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Probability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(average spread of </a:t>
            </a:r>
            <a:r>
              <a:rPr lang="en-US" sz="2000" dirty="0" smtClean="0"/>
              <a:t>features * distance to travel)</a:t>
            </a:r>
          </a:p>
          <a:p>
            <a:pPr marL="877824" lvl="1" indent="-384048">
              <a:lnSpc>
                <a:spcPct val="120000"/>
              </a:lnSpc>
              <a:buClr>
                <a:schemeClr val="accent1"/>
              </a:buClr>
              <a:buSzPct val="80000"/>
              <a:buFont typeface="Wingdings 2"/>
              <a:buChar char=""/>
            </a:pPr>
            <a:r>
              <a:rPr lang="en-US" sz="2000" dirty="0" smtClean="0"/>
              <a:t>Potential fields (send a particle with velocity </a:t>
            </a:r>
            <a:r>
              <a:rPr lang="en-US" sz="2000" b="1" i="1" dirty="0" smtClean="0"/>
              <a:t>v</a:t>
            </a:r>
            <a:r>
              <a:rPr lang="en-US" sz="2000" dirty="0" smtClean="0"/>
              <a:t> towards goal, features have “gravity”, see how far his total path was.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00332" y="2520353"/>
            <a:ext cx="3812875" cy="1697964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180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Chosen because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it is computationally cheap, and requires no pre-calculation of map features.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20624" marR="0" lvl="0" indent="-384048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180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20624" marR="0" lvl="0" indent="-384048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180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Empirical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/>
              <a:t>1</a:t>
            </a:r>
            <a:r>
              <a:rPr lang="en-US" sz="2400" dirty="0" smtClean="0"/>
              <a:t> on </a:t>
            </a:r>
            <a:r>
              <a:rPr lang="en-US" sz="2400" b="1" dirty="0" smtClean="0"/>
              <a:t>1</a:t>
            </a:r>
            <a:r>
              <a:rPr lang="en-US" sz="2400" dirty="0" smtClean="0"/>
              <a:t>: enhanced bot </a:t>
            </a:r>
            <a:r>
              <a:rPr lang="en-US" sz="2400" dirty="0" err="1" smtClean="0"/>
              <a:t>vs</a:t>
            </a:r>
            <a:r>
              <a:rPr lang="en-US" sz="2400" dirty="0" smtClean="0"/>
              <a:t> regular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/>
              <a:t>20 games played, up to 25 kills.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2000" dirty="0" smtClean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2000" dirty="0" smtClean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2000" dirty="0" smtClean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2000" dirty="0" smtClean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/>
              <a:t>5 on 5 team game: enhanced bots </a:t>
            </a:r>
            <a:r>
              <a:rPr lang="en-US" sz="2400" dirty="0" err="1" smtClean="0"/>
              <a:t>vs</a:t>
            </a:r>
            <a:r>
              <a:rPr lang="en-US" sz="2400" dirty="0" smtClean="0"/>
              <a:t> regulars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/>
              <a:t>5 games played, up to 100 kills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0BC7A-7596-4ADB-B023-FB4A4D1A5189}" type="datetime1">
              <a:rPr lang="en-US" smtClean="0"/>
              <a:pPr/>
              <a:t>12/27/2010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0AADB-0EAD-4EAF-A364-06548CDCD5A4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Street Smarts - Better Pathfinding for Shooter Bots</a:t>
            </a:r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368727" y="2432171"/>
          <a:ext cx="6239771" cy="10874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6782"/>
                <a:gridCol w="1682151"/>
                <a:gridCol w="1708031"/>
                <a:gridCol w="1112807"/>
              </a:tblGrid>
              <a:tr h="362469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Regular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Enhanced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36246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Average Lifetime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16.5 seconds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20.2 seconds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+18%</a:t>
                      </a:r>
                      <a:endParaRPr lang="en-US" sz="1400" dirty="0"/>
                    </a:p>
                  </a:txBody>
                  <a:tcPr/>
                </a:tc>
              </a:tr>
              <a:tr h="36246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Average</a:t>
                      </a:r>
                      <a:r>
                        <a:rPr lang="en-US" sz="1400" baseline="0" dirty="0" smtClean="0"/>
                        <a:t> Kills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+32%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400354" y="4352986"/>
          <a:ext cx="6225397" cy="9781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4372"/>
                <a:gridCol w="1694372"/>
                <a:gridCol w="1694372"/>
                <a:gridCol w="1142281"/>
              </a:tblGrid>
              <a:tr h="326046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Regular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Enhanced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32604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Average Lifetime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11.4 seconds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12.6 seconds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+9%</a:t>
                      </a:r>
                      <a:endParaRPr lang="en-US" sz="1400" dirty="0"/>
                    </a:p>
                  </a:txBody>
                  <a:tcPr/>
                </a:tc>
              </a:tr>
              <a:tr h="32604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Average</a:t>
                      </a:r>
                      <a:r>
                        <a:rPr lang="en-US" sz="1400" baseline="0" dirty="0" smtClean="0"/>
                        <a:t> Kills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+11%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88"/>
            <a:ext cx="7467600" cy="1143000"/>
          </a:xfrm>
        </p:spPr>
        <p:txBody>
          <a:bodyPr/>
          <a:lstStyle/>
          <a:p>
            <a:r>
              <a:rPr lang="en-US" dirty="0" smtClean="0"/>
              <a:t>Video!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71DA8-02F7-4C58-B84D-937CDA7E54F1}" type="datetime1">
              <a:rPr lang="en-US" smtClean="0"/>
              <a:pPr/>
              <a:t>12/27/2010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0AADB-0EAD-4EAF-A364-06548CDCD5A4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Street Smarts - Better Pathfinding for Shooter Bots</a:t>
            </a:r>
            <a:endParaRPr lang="en-US"/>
          </a:p>
        </p:txBody>
      </p:sp>
      <p:pic>
        <p:nvPicPr>
          <p:cNvPr id="7" name="27122010_205_19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380903" y="1054169"/>
            <a:ext cx="6435305" cy="482647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929442" y="6104075"/>
            <a:ext cx="33209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4"/>
              </a:rPr>
              <a:t>http://www.vimeo.com/18221321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On the whole, the enhancement works. Improves bot’s “killer” efficiency by </a:t>
            </a:r>
            <a:r>
              <a:rPr lang="en-US" dirty="0" smtClean="0"/>
              <a:t>~16</a:t>
            </a:r>
            <a:r>
              <a:rPr lang="en-US" dirty="0" smtClean="0"/>
              <a:t>%, and with no bugs or significant resource use.</a:t>
            </a:r>
          </a:p>
          <a:p>
            <a:r>
              <a:rPr lang="en-US" dirty="0" smtClean="0"/>
              <a:t>Problems:</a:t>
            </a:r>
          </a:p>
          <a:p>
            <a:pPr lvl="1"/>
            <a:r>
              <a:rPr lang="en-US" dirty="0" smtClean="0"/>
              <a:t>Cover not implemented due to time constraints. </a:t>
            </a:r>
          </a:p>
          <a:p>
            <a:pPr lvl="1"/>
            <a:r>
              <a:rPr lang="en-US" dirty="0" smtClean="0"/>
              <a:t>Heuristic could be better. Maybe use Temporal Difference Learning.</a:t>
            </a:r>
          </a:p>
          <a:p>
            <a:r>
              <a:rPr lang="en-US" dirty="0" smtClean="0"/>
              <a:t>Further work: Perhaps replacing the entire’s bot AI with a search-tree method. Or at least having the navigation graph effect behavior (i.e. if good place to crouch – send “crouch!” to higher level of AI).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FDD95-4F27-46A0-B24F-7E127C6D64C0}" type="datetime1">
              <a:rPr lang="en-US" smtClean="0"/>
              <a:pPr/>
              <a:t>12/27/2010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0AADB-0EAD-4EAF-A364-06548CDCD5A4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Street Smarts - Better </a:t>
            </a:r>
            <a:r>
              <a:rPr lang="en-US" dirty="0" err="1" smtClean="0"/>
              <a:t>Pathfinding</a:t>
            </a:r>
            <a:r>
              <a:rPr lang="en-US" dirty="0" smtClean="0"/>
              <a:t> for Shooter Bots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you want to try it…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Me: </a:t>
            </a:r>
            <a:r>
              <a:rPr lang="en-US" dirty="0" smtClean="0">
                <a:hlinkClick r:id="rId2"/>
              </a:rPr>
              <a:t>benjycook@hotmail.com</a:t>
            </a:r>
            <a:r>
              <a:rPr lang="en-US" dirty="0" smtClean="0"/>
              <a:t>. I can host servers with the bots if you wish to see them in action.</a:t>
            </a:r>
          </a:p>
          <a:p>
            <a:r>
              <a:rPr lang="en-US" dirty="0" smtClean="0"/>
              <a:t>Source, this presentation, and more available </a:t>
            </a:r>
            <a:r>
              <a:rPr lang="en-US" dirty="0" smtClean="0"/>
              <a:t>at </a:t>
            </a:r>
            <a:r>
              <a:rPr lang="en-US" dirty="0" smtClean="0">
                <a:hlinkClick r:id="rId3"/>
              </a:rPr>
              <a:t>https://code.google.com/p/smart-path-unreal-2004/</a:t>
            </a:r>
            <a:endParaRPr lang="en-US" dirty="0" smtClean="0"/>
          </a:p>
          <a:p>
            <a:r>
              <a:rPr lang="en-US" dirty="0" smtClean="0"/>
              <a:t>Requires </a:t>
            </a:r>
            <a:r>
              <a:rPr lang="en-US" dirty="0" err="1" smtClean="0"/>
              <a:t>NetBeans</a:t>
            </a:r>
            <a:r>
              <a:rPr lang="en-US" dirty="0" smtClean="0"/>
              <a:t>, </a:t>
            </a:r>
            <a:r>
              <a:rPr lang="en-US" dirty="0" err="1" smtClean="0"/>
              <a:t>Pogamut</a:t>
            </a:r>
            <a:r>
              <a:rPr lang="en-US" dirty="0"/>
              <a:t> </a:t>
            </a:r>
            <a:r>
              <a:rPr lang="en-US" dirty="0" smtClean="0"/>
              <a:t>and UT 2004.</a:t>
            </a:r>
          </a:p>
          <a:p>
            <a:r>
              <a:rPr lang="en-US" dirty="0" smtClean="0"/>
              <a:t>International competition in building human-like bots: </a:t>
            </a:r>
            <a:r>
              <a:rPr lang="en-US" dirty="0" smtClean="0">
                <a:hlinkClick r:id="rId4"/>
              </a:rPr>
              <a:t>http://www.botprize.org/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A0128-3B1E-4656-87CD-15E5EFDB0351}" type="datetime1">
              <a:rPr lang="en-US" smtClean="0"/>
              <a:pPr/>
              <a:t>12/27/2010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0AADB-0EAD-4EAF-A364-06548CDCD5A4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Street Smarts - Better Pathfinding for Shooter Bots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Refrences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 err="1" smtClean="0"/>
              <a:t>Smed</a:t>
            </a:r>
            <a:r>
              <a:rPr lang="en-US" sz="1600" dirty="0"/>
              <a:t>, J. and </a:t>
            </a:r>
            <a:r>
              <a:rPr lang="en-US" sz="1600" dirty="0" err="1"/>
              <a:t>Hakonen</a:t>
            </a:r>
            <a:r>
              <a:rPr lang="en-US" sz="1600" dirty="0"/>
              <a:t>, H.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/>
              <a:t>Algorithms and Networking for Computer Games</a:t>
            </a:r>
            <a:endParaRPr lang="en-US" sz="1600" dirty="0"/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/>
              <a:t>(2006) John Wiley &amp; Sons, Ltd, </a:t>
            </a:r>
            <a:r>
              <a:rPr lang="en-US" sz="1600" dirty="0" err="1"/>
              <a:t>Chichester</a:t>
            </a:r>
            <a:r>
              <a:rPr lang="en-US" sz="1600" dirty="0"/>
              <a:t>, UK, pg. 96-113.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/>
              <a:t> 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 err="1"/>
              <a:t>Amit’s</a:t>
            </a:r>
            <a:r>
              <a:rPr lang="en-US" sz="1600" dirty="0"/>
              <a:t> A* Pages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u="sng" dirty="0">
                <a:hlinkClick r:id="rId2"/>
              </a:rPr>
              <a:t>http://theory.stanford.edu/~amitp/GameProgramming/</a:t>
            </a:r>
            <a:endParaRPr lang="en-US" sz="1600" dirty="0"/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/>
              <a:t> 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/>
              <a:t>Don’t follow the shortest path!</a:t>
            </a:r>
            <a:endParaRPr lang="en-US" sz="1600" dirty="0"/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/>
              <a:t>May 26, 2008 at 4:49 pm · </a:t>
            </a:r>
            <a:r>
              <a:rPr lang="en-US" sz="1600" dirty="0" err="1"/>
              <a:t>Christer</a:t>
            </a:r>
            <a:r>
              <a:rPr lang="en-US" sz="1600" dirty="0"/>
              <a:t> Ericson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u="sng" dirty="0">
                <a:hlinkClick r:id="rId3"/>
              </a:rPr>
              <a:t>http://realtimecollisiondetection.net/blog/?p=56</a:t>
            </a:r>
            <a:endParaRPr lang="en-US" sz="1600" dirty="0"/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/>
              <a:t> 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 err="1"/>
              <a:t>Pogamut</a:t>
            </a:r>
            <a:r>
              <a:rPr lang="en-US" sz="1600" dirty="0"/>
              <a:t> Framework for UT Bots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u="sng" dirty="0">
                <a:hlinkClick r:id="rId4"/>
              </a:rPr>
              <a:t>https://</a:t>
            </a:r>
            <a:r>
              <a:rPr lang="en-US" sz="1600" u="sng" dirty="0" smtClean="0">
                <a:hlinkClick r:id="rId4"/>
              </a:rPr>
              <a:t>artemis.ms.mff.cuni.cz/pogamut</a:t>
            </a:r>
            <a:endParaRPr lang="en-US" sz="1600" u="sng" dirty="0" smtClean="0"/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en-US" sz="1600" u="sng" dirty="0"/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 smtClean="0"/>
              <a:t>Pearl, Judea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 smtClean="0"/>
              <a:t>Heuristics: Intelligent Search Strategies for Computer Problem Solving</a:t>
            </a:r>
            <a:r>
              <a:rPr lang="en-US" sz="1600" dirty="0" smtClean="0"/>
              <a:t>.</a:t>
            </a:r>
          </a:p>
          <a:p>
            <a:pPr marL="53975" indent="-17463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 smtClean="0"/>
              <a:t>(1983). New York, Addison Wesley. </a:t>
            </a:r>
            <a:r>
              <a:rPr lang="en-US" sz="1600" i="1" dirty="0" smtClean="0"/>
              <a:t>Formal Properties of Heuristic Methods, Abstract Models for Quantitative Performance Analysis, Searching with Nonadmissable Heuristics.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en-US" sz="1600" dirty="0" smtClean="0"/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 smtClean="0"/>
              <a:t>Planet Unreal Weapons Guide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 smtClean="0">
                <a:hlinkClick r:id="rId5"/>
              </a:rPr>
              <a:t>http://planetunreal.gamespy.com/View.php?view=UT2004GameInfo.Detail&amp;id=26&amp;game=4</a:t>
            </a:r>
            <a:endParaRPr lang="en-US" sz="1600" dirty="0" smtClean="0"/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en-US" sz="1600" dirty="0" smtClean="0"/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 smtClean="0"/>
              <a:t>Beyond Unreal weapons Guide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 smtClean="0"/>
              <a:t>http://liandri.beyondunreal.com/Unreal_Tournament_2004#Weapons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D8978-A59B-4F6A-9CB0-55201C960257}" type="datetime1">
              <a:rPr lang="en-US" smtClean="0"/>
              <a:pPr/>
              <a:t>12/27/2010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0AADB-0EAD-4EAF-A364-06548CDCD5A4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Street Smarts - Better </a:t>
            </a:r>
            <a:r>
              <a:rPr lang="en-US" dirty="0" err="1" smtClean="0"/>
              <a:t>Pathfinding</a:t>
            </a:r>
            <a:r>
              <a:rPr lang="en-US" dirty="0" smtClean="0"/>
              <a:t> for Shooter Bots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30000"/>
              </a:lnSpc>
              <a:spcBef>
                <a:spcPts val="0"/>
              </a:spcBef>
              <a:spcAft>
                <a:spcPts val="2400"/>
              </a:spcAft>
            </a:pPr>
            <a:r>
              <a:rPr lang="en-US" dirty="0" smtClean="0"/>
              <a:t>Unreal Tournament 2004 – one of the most popular and critically acclaimed First Person Shooters. </a:t>
            </a:r>
            <a:r>
              <a:rPr lang="en-US" dirty="0" err="1" smtClean="0"/>
              <a:t>Gameplay</a:t>
            </a:r>
            <a:r>
              <a:rPr lang="en-US" dirty="0" smtClean="0"/>
              <a:t> revolves around closed arenas where human and computer-controlled opponents (bots) fight.</a:t>
            </a: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2400"/>
              </a:spcAft>
            </a:pPr>
            <a:r>
              <a:rPr lang="en-US" dirty="0" err="1" smtClean="0"/>
              <a:t>Pogamut</a:t>
            </a:r>
            <a:r>
              <a:rPr lang="en-US" dirty="0" smtClean="0"/>
              <a:t> – A framework built and maintained by a team at Charles University, Prague, CZ. Utilizes Java and Unreal’s built in scripting support to create an API for reprogramming  the game’s bots.</a:t>
            </a:r>
          </a:p>
        </p:txBody>
      </p:sp>
      <p:pic>
        <p:nvPicPr>
          <p:cNvPr id="10" name="Content Placeholder 9" descr="ut-2004b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l="31447"/>
          <a:stretch>
            <a:fillRect/>
          </a:stretch>
        </p:blipFill>
        <p:spPr>
          <a:xfrm>
            <a:off x="4382219" y="1317775"/>
            <a:ext cx="3706483" cy="4055029"/>
          </a:xfr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4701-DFBE-4490-8FCC-AB5C2F7F06BC}" type="datetime1">
              <a:rPr lang="en-US" smtClean="0"/>
              <a:pPr/>
              <a:t>12/27/2010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0AADB-0EAD-4EAF-A364-06548CDCD5A4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Street Smarts - Better Pathfinding for Shooter Bots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en-US" dirty="0"/>
          </a:p>
          <a:p>
            <a:r>
              <a:rPr lang="en-US" dirty="0"/>
              <a:t> A* is used for implementing path-finding around the map for the </a:t>
            </a:r>
            <a:r>
              <a:rPr lang="en-US" dirty="0" err="1"/>
              <a:t>bot</a:t>
            </a:r>
            <a:r>
              <a:rPr lang="en-US" dirty="0"/>
              <a:t>, assuming his medium and long term intelligence set a goal that is not immediately reachable. Still, under the current system, the bot “naively” runs between the given way-points, following the shortest path. </a:t>
            </a:r>
          </a:p>
          <a:p>
            <a:r>
              <a:rPr lang="en-US" dirty="0"/>
              <a:t> My proposal is to modify this system, so that A* does not only take under consideration physical space (i.e. shortest path), but such variables as cover, fire zones, bonuses, etc.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7F322-EF7D-47CB-AF53-D6E1F2620794}" type="datetime1">
              <a:rPr lang="en-US" smtClean="0"/>
              <a:pPr/>
              <a:t>12/27/2010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0AADB-0EAD-4EAF-A364-06548CDCD5A4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Street Smarts - Better Pathfinding for Shooter Bots</a:t>
            </a:r>
            <a:endParaRPr lang="en-US"/>
          </a:p>
        </p:txBody>
      </p:sp>
      <p:pic>
        <p:nvPicPr>
          <p:cNvPr id="8193" name="Picture 1" descr="C:\Users\Benjy\Desktop\trainingda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75702" y="218480"/>
            <a:ext cx="2290587" cy="1855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smtClean="0"/>
              <a:t>Implementable</a:t>
            </a:r>
            <a:r>
              <a:rPr lang="en-US" dirty="0" smtClean="0"/>
              <a:t> – To actually work and improve on a modern, popular and commercial computer game. Only modifies the </a:t>
            </a:r>
            <a:r>
              <a:rPr lang="en-US" dirty="0" err="1" smtClean="0"/>
              <a:t>pathfinding</a:t>
            </a:r>
            <a:r>
              <a:rPr lang="en-US" dirty="0" smtClean="0"/>
              <a:t> module, thus allowing </a:t>
            </a:r>
            <a:r>
              <a:rPr lang="en-US" b="1" dirty="0" smtClean="0"/>
              <a:t>all</a:t>
            </a:r>
            <a:r>
              <a:rPr lang="en-US" dirty="0" smtClean="0"/>
              <a:t> bots to use the enhanced intelligence (Plug n’ play).</a:t>
            </a:r>
          </a:p>
          <a:p>
            <a:r>
              <a:rPr lang="en-US" b="1" dirty="0" smtClean="0"/>
              <a:t>The Genius of A* </a:t>
            </a:r>
            <a:r>
              <a:rPr lang="en-US" dirty="0" smtClean="0"/>
              <a:t>- Using A* for only finding a shortest path is a waste of the algorithm’s strength. We saw earlier in the course how A* and its variations are on the forefront of AI. Instead of using it to affect a small part of the AI, why not search through </a:t>
            </a:r>
            <a:r>
              <a:rPr lang="en-US" b="1" dirty="0" smtClean="0"/>
              <a:t>tactical</a:t>
            </a:r>
            <a:r>
              <a:rPr lang="en-US" dirty="0" smtClean="0"/>
              <a:t> space and make it worth the expense?</a:t>
            </a:r>
          </a:p>
          <a:p>
            <a:r>
              <a:rPr lang="en-US" b="1" dirty="0" smtClean="0"/>
              <a:t>Efficient</a:t>
            </a:r>
            <a:r>
              <a:rPr lang="en-US" dirty="0" smtClean="0"/>
              <a:t> – We’re doing A* anyway, the effort in calculating the search space a bit differently is computationally negligent.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B5C3A-F249-486A-8208-7E767D807DA2}" type="datetime1">
              <a:rPr lang="en-US" smtClean="0"/>
              <a:pPr/>
              <a:t>12/27/2010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0AADB-0EAD-4EAF-A364-06548CDCD5A4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Street Smarts - Better Pathfinding for Shooter Bots</a:t>
            </a:r>
            <a:endParaRPr lang="en-US"/>
          </a:p>
        </p:txBody>
      </p:sp>
      <p:pic>
        <p:nvPicPr>
          <p:cNvPr id="7" name="Picture 1" descr="C:\Users\Benjy\Desktop\polygon-navmesh-edge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6885" y="133082"/>
            <a:ext cx="1462424" cy="12557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A* reminder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 </a:t>
            </a:r>
            <a:r>
              <a:rPr lang="en-US" dirty="0"/>
              <a:t>In A*, the next vertex chosen for expansion is the one that minimizes the evaluation function: 𝑓(𝑣)=𝑔(𝑠→𝑣)+ℎ(𝑣→𝑟) </a:t>
            </a:r>
          </a:p>
          <a:p>
            <a:r>
              <a:rPr lang="en-US" dirty="0"/>
              <a:t>Where </a:t>
            </a:r>
            <a:r>
              <a:rPr lang="en-US" i="1" dirty="0"/>
              <a:t>s </a:t>
            </a:r>
            <a:r>
              <a:rPr lang="en-US" dirty="0"/>
              <a:t>is the starting vertex and</a:t>
            </a:r>
            <a:r>
              <a:rPr lang="en-US" i="1" dirty="0"/>
              <a:t> r </a:t>
            </a:r>
            <a:r>
              <a:rPr lang="en-US" dirty="0"/>
              <a:t>is our goal</a:t>
            </a:r>
            <a:r>
              <a:rPr lang="en-US" dirty="0" smtClean="0"/>
              <a:t>.</a:t>
            </a:r>
          </a:p>
          <a:p>
            <a:r>
              <a:rPr lang="en-US" i="1" dirty="0" smtClean="0"/>
              <a:t>g – </a:t>
            </a:r>
            <a:r>
              <a:rPr lang="en-US" dirty="0" smtClean="0"/>
              <a:t>sums the weights between s and v. In the original A*, these weights equate to Cartesian distance. </a:t>
            </a:r>
          </a:p>
          <a:p>
            <a:r>
              <a:rPr lang="en-US" dirty="0" smtClean="0"/>
              <a:t>h – Best guess at how much it will take to travel from v to r. The original: also “as the crow flies” Cartesian distance. No path can be shorter than this, ensuring an optimal result.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E9B6F-E610-4990-82EC-0D6577DB8966}" type="datetime1">
              <a:rPr lang="en-US" smtClean="0"/>
              <a:pPr/>
              <a:t>12/27/2010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0AADB-0EAD-4EAF-A364-06548CDCD5A4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Street Smarts - Better Pathfinding for Shooter Bots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27122010_1335_41.avi_snapshot_00.08_[2010.12.27_13.36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196440"/>
            <a:ext cx="8534400" cy="408411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1E7D0-8751-450C-9473-C67F432CE4B2}" type="datetime1">
              <a:rPr lang="en-US" smtClean="0"/>
              <a:pPr/>
              <a:t>12/27/2010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Street Smarts - Better Pathfinding for Shooter Bots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0AADB-0EAD-4EAF-A364-06548CDCD5A4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9" name="Line Callout 2 8"/>
          <p:cNvSpPr/>
          <p:nvPr/>
        </p:nvSpPr>
        <p:spPr>
          <a:xfrm>
            <a:off x="6529827" y="1960860"/>
            <a:ext cx="488054" cy="184666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40088"/>
              <a:gd name="adj6" fmla="val -113334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200" dirty="0" smtClean="0"/>
              <a:t>Start</a:t>
            </a:r>
          </a:p>
        </p:txBody>
      </p:sp>
      <p:sp>
        <p:nvSpPr>
          <p:cNvPr id="10" name="Line Callout 2 9"/>
          <p:cNvSpPr/>
          <p:nvPr/>
        </p:nvSpPr>
        <p:spPr>
          <a:xfrm>
            <a:off x="1313633" y="1978625"/>
            <a:ext cx="488054" cy="184666"/>
          </a:xfrm>
          <a:prstGeom prst="borderCallout2">
            <a:avLst>
              <a:gd name="adj1" fmla="val 18750"/>
              <a:gd name="adj2" fmla="val 107759"/>
              <a:gd name="adj3" fmla="val 12674"/>
              <a:gd name="adj4" fmla="val 123563"/>
              <a:gd name="adj5" fmla="val 546908"/>
              <a:gd name="adj6" fmla="val 167126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200" dirty="0" smtClean="0"/>
              <a:t>Goal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27122010_1335_41.avi_snapshot_00.08_[2010.12.27_13.36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196440"/>
            <a:ext cx="8534400" cy="408411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1E7D0-8751-450C-9473-C67F432CE4B2}" type="datetime1">
              <a:rPr lang="en-US" smtClean="0"/>
              <a:pPr/>
              <a:t>12/27/2010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Street Smarts - Better Pathfinding for Shooter Bots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0AADB-0EAD-4EAF-A364-06548CDCD5A4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Line Callout 2 6"/>
          <p:cNvSpPr/>
          <p:nvPr/>
        </p:nvSpPr>
        <p:spPr>
          <a:xfrm>
            <a:off x="6529827" y="1960860"/>
            <a:ext cx="488054" cy="184666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40088"/>
              <a:gd name="adj6" fmla="val -113334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200" dirty="0" smtClean="0"/>
              <a:t>Start</a:t>
            </a:r>
          </a:p>
        </p:txBody>
      </p:sp>
      <p:sp>
        <p:nvSpPr>
          <p:cNvPr id="9" name="Line Callout 2 8"/>
          <p:cNvSpPr/>
          <p:nvPr/>
        </p:nvSpPr>
        <p:spPr>
          <a:xfrm>
            <a:off x="1313633" y="1978625"/>
            <a:ext cx="488054" cy="184666"/>
          </a:xfrm>
          <a:prstGeom prst="borderCallout2">
            <a:avLst>
              <a:gd name="adj1" fmla="val 18750"/>
              <a:gd name="adj2" fmla="val 107759"/>
              <a:gd name="adj3" fmla="val 12674"/>
              <a:gd name="adj4" fmla="val 123563"/>
              <a:gd name="adj5" fmla="val 546908"/>
              <a:gd name="adj6" fmla="val 167126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200" dirty="0" smtClean="0"/>
              <a:t>Goal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27122010_1335_41.avi_snapshot_00.08_[2010.12.27_13.36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196440"/>
            <a:ext cx="8534400" cy="408411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1E7D0-8751-450C-9473-C67F432CE4B2}" type="datetime1">
              <a:rPr lang="en-US" smtClean="0"/>
              <a:pPr/>
              <a:t>12/27/2010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Street Smarts - Better Pathfinding for Shooter Bots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0AADB-0EAD-4EAF-A364-06548CDCD5A4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943600" y="2362200"/>
            <a:ext cx="76200" cy="76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655628" y="2531430"/>
            <a:ext cx="76200" cy="76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5286315" y="2941881"/>
            <a:ext cx="76200" cy="76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372529" y="3546134"/>
            <a:ext cx="76200" cy="76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2084980" y="3022289"/>
            <a:ext cx="76200" cy="76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Line Callout 2 18"/>
          <p:cNvSpPr/>
          <p:nvPr/>
        </p:nvSpPr>
        <p:spPr>
          <a:xfrm>
            <a:off x="6529827" y="1960860"/>
            <a:ext cx="488054" cy="184666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40088"/>
              <a:gd name="adj6" fmla="val -113334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200" dirty="0" smtClean="0"/>
              <a:t>Start</a:t>
            </a:r>
          </a:p>
        </p:txBody>
      </p:sp>
      <p:sp>
        <p:nvSpPr>
          <p:cNvPr id="20" name="Line Callout 2 19"/>
          <p:cNvSpPr/>
          <p:nvPr/>
        </p:nvSpPr>
        <p:spPr>
          <a:xfrm>
            <a:off x="1313633" y="1978625"/>
            <a:ext cx="488054" cy="184666"/>
          </a:xfrm>
          <a:prstGeom prst="borderCallout2">
            <a:avLst>
              <a:gd name="adj1" fmla="val 18750"/>
              <a:gd name="adj2" fmla="val 107759"/>
              <a:gd name="adj3" fmla="val 12674"/>
              <a:gd name="adj4" fmla="val 123563"/>
              <a:gd name="adj5" fmla="val 546908"/>
              <a:gd name="adj6" fmla="val 167126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200" dirty="0" smtClean="0"/>
              <a:t>Goal</a:t>
            </a:r>
          </a:p>
        </p:txBody>
      </p:sp>
      <p:cxnSp>
        <p:nvCxnSpPr>
          <p:cNvPr id="22" name="Straight Connector 21"/>
          <p:cNvCxnSpPr>
            <a:stCxn id="11" idx="3"/>
            <a:endCxn id="14" idx="7"/>
          </p:cNvCxnSpPr>
          <p:nvPr/>
        </p:nvCxnSpPr>
        <p:spPr>
          <a:xfrm rot="5400000">
            <a:off x="5780040" y="2367870"/>
            <a:ext cx="115348" cy="23409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14" idx="3"/>
            <a:endCxn id="15" idx="7"/>
          </p:cNvCxnSpPr>
          <p:nvPr/>
        </p:nvCxnSpPr>
        <p:spPr>
          <a:xfrm rot="5400000">
            <a:off x="5330788" y="2617040"/>
            <a:ext cx="356569" cy="31543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15" idx="3"/>
            <a:endCxn id="16" idx="7"/>
          </p:cNvCxnSpPr>
          <p:nvPr/>
        </p:nvCxnSpPr>
        <p:spPr>
          <a:xfrm rot="5400000">
            <a:off x="4592337" y="2852155"/>
            <a:ext cx="550371" cy="85990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16" idx="2"/>
            <a:endCxn id="17" idx="6"/>
          </p:cNvCxnSpPr>
          <p:nvPr/>
        </p:nvCxnSpPr>
        <p:spPr>
          <a:xfrm rot="10800000">
            <a:off x="2161181" y="3060390"/>
            <a:ext cx="2211349" cy="52384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17" idx="7"/>
            <a:endCxn id="11" idx="2"/>
          </p:cNvCxnSpPr>
          <p:nvPr/>
        </p:nvCxnSpPr>
        <p:spPr>
          <a:xfrm rot="5400000" flipH="1" flipV="1">
            <a:off x="3730236" y="820085"/>
            <a:ext cx="633148" cy="3793579"/>
          </a:xfrm>
          <a:prstGeom prst="line">
            <a:avLst/>
          </a:prstGeom>
          <a:ln w="28575">
            <a:solidFill>
              <a:srgbClr val="7030A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63316" y="5497614"/>
            <a:ext cx="35654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length of the red line – g(</a:t>
            </a:r>
            <a:r>
              <a:rPr lang="en-US" dirty="0" err="1" smtClean="0"/>
              <a:t>s,r</a:t>
            </a:r>
            <a:r>
              <a:rPr lang="en-US" dirty="0" smtClean="0"/>
              <a:t>)</a:t>
            </a:r>
          </a:p>
          <a:p>
            <a:r>
              <a:rPr lang="en-US" dirty="0" smtClean="0"/>
              <a:t>The length of the purple line – h(</a:t>
            </a:r>
            <a:r>
              <a:rPr lang="en-US" dirty="0" err="1" smtClean="0"/>
              <a:t>s,r</a:t>
            </a:r>
            <a:r>
              <a:rPr lang="en-US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27122010_1335_41.avi_snapshot_00.08_[2010.12.27_13.36.pn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04800" y="1196440"/>
            <a:ext cx="8534400" cy="408411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1E7D0-8751-450C-9473-C67F432CE4B2}" type="datetime1">
              <a:rPr lang="en-US" smtClean="0"/>
              <a:pPr/>
              <a:t>12/27/2010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Street Smarts - Better Pathfinding for Shooter Bots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0AADB-0EAD-4EAF-A364-06548CDCD5A4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5286315" y="2941881"/>
            <a:ext cx="76200" cy="76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372529" y="3546134"/>
            <a:ext cx="76200" cy="76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2084980" y="3022289"/>
            <a:ext cx="76200" cy="76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Line Callout 2 19"/>
          <p:cNvSpPr/>
          <p:nvPr/>
        </p:nvSpPr>
        <p:spPr>
          <a:xfrm>
            <a:off x="1313633" y="1978625"/>
            <a:ext cx="488054" cy="184666"/>
          </a:xfrm>
          <a:prstGeom prst="borderCallout2">
            <a:avLst>
              <a:gd name="adj1" fmla="val 18750"/>
              <a:gd name="adj2" fmla="val 107759"/>
              <a:gd name="adj3" fmla="val 12674"/>
              <a:gd name="adj4" fmla="val 123563"/>
              <a:gd name="adj5" fmla="val 546908"/>
              <a:gd name="adj6" fmla="val 167126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200" dirty="0" smtClean="0"/>
              <a:t>Goal</a:t>
            </a:r>
          </a:p>
        </p:txBody>
      </p:sp>
      <p:cxnSp>
        <p:nvCxnSpPr>
          <p:cNvPr id="28" name="Straight Connector 27"/>
          <p:cNvCxnSpPr>
            <a:stCxn id="16" idx="2"/>
            <a:endCxn id="17" idx="6"/>
          </p:cNvCxnSpPr>
          <p:nvPr/>
        </p:nvCxnSpPr>
        <p:spPr>
          <a:xfrm rot="10800000">
            <a:off x="2161181" y="3060390"/>
            <a:ext cx="2211349" cy="52384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17" idx="6"/>
            <a:endCxn id="16" idx="2"/>
          </p:cNvCxnSpPr>
          <p:nvPr/>
        </p:nvCxnSpPr>
        <p:spPr>
          <a:xfrm>
            <a:off x="2161180" y="3060389"/>
            <a:ext cx="2211349" cy="523845"/>
          </a:xfrm>
          <a:prstGeom prst="line">
            <a:avLst/>
          </a:prstGeom>
          <a:ln w="28575">
            <a:solidFill>
              <a:srgbClr val="7030A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2077096" y="5572377"/>
            <a:ext cx="58473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Standing on v</a:t>
            </a:r>
            <a:r>
              <a:rPr lang="en-US" baseline="-25000" dirty="0" smtClean="0"/>
              <a:t>1</a:t>
            </a:r>
            <a:r>
              <a:rPr lang="en-US" dirty="0" smtClean="0"/>
              <a:t>, which node is better for me?</a:t>
            </a:r>
          </a:p>
          <a:p>
            <a:r>
              <a:rPr lang="en-US" dirty="0" smtClean="0"/>
              <a:t>v</a:t>
            </a:r>
            <a:r>
              <a:rPr lang="en-US" baseline="-25000" dirty="0" smtClean="0"/>
              <a:t>2</a:t>
            </a:r>
            <a:r>
              <a:rPr lang="en-US" dirty="0" smtClean="0"/>
              <a:t>, because:	its g is shorter </a:t>
            </a:r>
          </a:p>
          <a:p>
            <a:r>
              <a:rPr lang="en-US" dirty="0" smtClean="0"/>
              <a:t>		its h is shorter, i.e. it’s closer to the goal.</a:t>
            </a:r>
          </a:p>
        </p:txBody>
      </p:sp>
      <p:sp>
        <p:nvSpPr>
          <p:cNvPr id="50" name="Rectangle 49"/>
          <p:cNvSpPr/>
          <p:nvPr/>
        </p:nvSpPr>
        <p:spPr>
          <a:xfrm>
            <a:off x="5365630" y="2984740"/>
            <a:ext cx="336430" cy="22428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200" b="1" dirty="0" smtClean="0"/>
              <a:t>v</a:t>
            </a:r>
            <a:r>
              <a:rPr lang="en-US" sz="1200" b="1" baseline="-25000" dirty="0" smtClean="0"/>
              <a:t>1</a:t>
            </a:r>
            <a:endParaRPr lang="en-US" sz="1200" b="1" dirty="0" smtClean="0"/>
          </a:p>
        </p:txBody>
      </p:sp>
      <p:sp>
        <p:nvSpPr>
          <p:cNvPr id="51" name="Rectangle 50"/>
          <p:cNvSpPr/>
          <p:nvPr/>
        </p:nvSpPr>
        <p:spPr>
          <a:xfrm>
            <a:off x="4474234" y="3577087"/>
            <a:ext cx="336430" cy="22428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200" b="1" dirty="0" smtClean="0"/>
              <a:t>v</a:t>
            </a:r>
            <a:r>
              <a:rPr lang="en-US" sz="1200" b="1" baseline="-25000" dirty="0" smtClean="0"/>
              <a:t>2</a:t>
            </a:r>
            <a:endParaRPr lang="en-US" sz="1200" b="1" dirty="0" smtClean="0"/>
          </a:p>
        </p:txBody>
      </p:sp>
      <p:sp>
        <p:nvSpPr>
          <p:cNvPr id="52" name="Rectangle 51"/>
          <p:cNvSpPr/>
          <p:nvPr/>
        </p:nvSpPr>
        <p:spPr>
          <a:xfrm>
            <a:off x="6515819" y="4341963"/>
            <a:ext cx="336430" cy="22428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200" b="1" dirty="0" smtClean="0"/>
              <a:t>v</a:t>
            </a:r>
            <a:r>
              <a:rPr lang="en-US" sz="1200" b="1" baseline="-25000" dirty="0" smtClean="0"/>
              <a:t>3</a:t>
            </a:r>
            <a:endParaRPr lang="en-US" sz="1200" b="1" dirty="0" smtClean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2141051" y="3048887"/>
            <a:ext cx="4397772" cy="1574871"/>
          </a:xfrm>
          <a:prstGeom prst="line">
            <a:avLst/>
          </a:prstGeom>
          <a:ln w="28575">
            <a:solidFill>
              <a:srgbClr val="0070C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4339088" y="2774833"/>
            <a:ext cx="577969" cy="2242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200" b="1" dirty="0" smtClean="0"/>
              <a:t>g(v</a:t>
            </a:r>
            <a:r>
              <a:rPr lang="en-US" sz="1200" b="1" baseline="-25000" dirty="0" smtClean="0"/>
              <a:t>1,</a:t>
            </a:r>
            <a:r>
              <a:rPr lang="en-US" sz="1200" b="1" dirty="0" smtClean="0"/>
              <a:t> v</a:t>
            </a:r>
            <a:r>
              <a:rPr lang="en-US" sz="1200" b="1" baseline="-25000" dirty="0" smtClean="0"/>
              <a:t>2</a:t>
            </a:r>
            <a:r>
              <a:rPr lang="en-US" sz="1200" b="1" dirty="0" smtClean="0"/>
              <a:t>)</a:t>
            </a:r>
          </a:p>
        </p:txBody>
      </p:sp>
      <p:sp>
        <p:nvSpPr>
          <p:cNvPr id="31" name="Left Brace 30"/>
          <p:cNvSpPr/>
          <p:nvPr/>
        </p:nvSpPr>
        <p:spPr>
          <a:xfrm rot="3225812">
            <a:off x="4676193" y="2647193"/>
            <a:ext cx="224287" cy="1071915"/>
          </a:xfrm>
          <a:prstGeom prst="leftBrace">
            <a:avLst>
              <a:gd name="adj1" fmla="val 78711"/>
              <a:gd name="adj2" fmla="val 49286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6458309" y="3367179"/>
            <a:ext cx="577969" cy="2242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200" b="1" dirty="0" smtClean="0"/>
              <a:t>g(v</a:t>
            </a:r>
            <a:r>
              <a:rPr lang="en-US" sz="1200" b="1" baseline="-25000" dirty="0" smtClean="0"/>
              <a:t>1,</a:t>
            </a:r>
            <a:r>
              <a:rPr lang="en-US" sz="1200" b="1" dirty="0" smtClean="0"/>
              <a:t> v</a:t>
            </a:r>
            <a:r>
              <a:rPr lang="en-US" sz="1200" b="1" baseline="-25000" dirty="0" smtClean="0"/>
              <a:t>3</a:t>
            </a:r>
            <a:r>
              <a:rPr lang="en-US" sz="1200" b="1" dirty="0" smtClean="0"/>
              <a:t>)</a:t>
            </a:r>
          </a:p>
        </p:txBody>
      </p:sp>
      <p:sp>
        <p:nvSpPr>
          <p:cNvPr id="33" name="Left Brace 32"/>
          <p:cNvSpPr/>
          <p:nvPr/>
        </p:nvSpPr>
        <p:spPr>
          <a:xfrm rot="8496811">
            <a:off x="6137464" y="2710322"/>
            <a:ext cx="224287" cy="1897889"/>
          </a:xfrm>
          <a:prstGeom prst="leftBrace">
            <a:avLst>
              <a:gd name="adj1" fmla="val 78711"/>
              <a:gd name="adj2" fmla="val 49286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wrap="square" lIns="0" tIns="0" rIns="0" bIns="0" rtlCol="0" anchor="ctr">
        <a:spAutoFit/>
      </a:bodyPr>
      <a:lstStyle>
        <a:defPPr algn="ctr">
          <a:defRPr sz="12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367</TotalTime>
  <Words>1292</Words>
  <Application>Microsoft Office PowerPoint</Application>
  <PresentationFormat>On-screen Show (4:3)</PresentationFormat>
  <Paragraphs>210</Paragraphs>
  <Slides>19</Slides>
  <Notes>5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Technic</vt:lpstr>
      <vt:lpstr>Equation</vt:lpstr>
      <vt:lpstr>Street Smarts</vt:lpstr>
      <vt:lpstr>Background</vt:lpstr>
      <vt:lpstr>Project idea</vt:lpstr>
      <vt:lpstr>Why?</vt:lpstr>
      <vt:lpstr>A* reminder</vt:lpstr>
      <vt:lpstr>Slide 6</vt:lpstr>
      <vt:lpstr>Slide 7</vt:lpstr>
      <vt:lpstr>Slide 8</vt:lpstr>
      <vt:lpstr>Slide 9</vt:lpstr>
      <vt:lpstr>Our new g</vt:lpstr>
      <vt:lpstr>Slide 11</vt:lpstr>
      <vt:lpstr>Slide 12</vt:lpstr>
      <vt:lpstr>Heuristic problem:</vt:lpstr>
      <vt:lpstr>Solution:</vt:lpstr>
      <vt:lpstr>Empirical results</vt:lpstr>
      <vt:lpstr>Video!</vt:lpstr>
      <vt:lpstr>Conclusions</vt:lpstr>
      <vt:lpstr>If you want to try it…</vt:lpstr>
      <vt:lpstr>Refrences</vt:lpstr>
    </vt:vector>
  </TitlesOfParts>
  <Company>KMT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Background</dc:title>
  <dc:creator>Benjy Cook</dc:creator>
  <cp:lastModifiedBy>Benjy Cook</cp:lastModifiedBy>
  <cp:revision>73</cp:revision>
  <dcterms:created xsi:type="dcterms:W3CDTF">2010-12-26T15:12:49Z</dcterms:created>
  <dcterms:modified xsi:type="dcterms:W3CDTF">2010-12-27T21:05:07Z</dcterms:modified>
</cp:coreProperties>
</file>